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5" r:id="rId3"/>
    <p:sldId id="266" r:id="rId4"/>
    <p:sldId id="267" r:id="rId5"/>
    <p:sldId id="257" r:id="rId6"/>
    <p:sldId id="263" r:id="rId7"/>
    <p:sldId id="264" r:id="rId8"/>
    <p:sldId id="258" r:id="rId9"/>
    <p:sldId id="260" r:id="rId10"/>
    <p:sldId id="268" r:id="rId11"/>
    <p:sldId id="269" r:id="rId12"/>
    <p:sldId id="270" r:id="rId13"/>
    <p:sldId id="271" r:id="rId14"/>
    <p:sldId id="262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20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4789D7-376F-124B-85CA-797F7A6C16C7}" type="datetimeFigureOut">
              <a:rPr lang="en-US" smtClean="0"/>
              <a:t>10/18/19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DDA5A4-6100-D24C-962B-EB8FC18AC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77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(ask them what their objectives are and if there is anything the local BYU alumni could help with).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DA5A4-6100-D24C-962B-EB8FC18AC77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04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(connections to professors through speakers bureau and students through colleges)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DA5A4-6100-D24C-962B-EB8FC18AC77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218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(performing groups, service, conferences open to the public, visiting subject matter experts)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DA5A4-6100-D24C-962B-EB8FC18AC77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2375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(ask them what their objectives are and if there is anything the local BYU alumni could help with).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(connections to professors through speakers bureau and students through colleges)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(performing groups, service, conferences open to the public, visiting subject matter experts)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DDA5A4-6100-D24C-962B-EB8FC18AC77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66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10/18/19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10/18/19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10/18/19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10/18/19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10/18/19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10/18/19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10/18/19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10/18/19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10/18/19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10/18/19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10/18/19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10/18/19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418113"/>
          </a:xfrm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en-US" dirty="0" smtClean="0"/>
              <a:t>Working With Public Affairs</a:t>
            </a:r>
            <a:endParaRPr lang="en-US" dirty="0"/>
          </a:p>
        </p:txBody>
      </p:sp>
      <p:pic>
        <p:nvPicPr>
          <p:cNvPr id="4" name="Picture 3" descr="downlo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950" y="4388758"/>
            <a:ext cx="15621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29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"/>
            <a:ext cx="8229600" cy="6126163"/>
          </a:xfrm>
        </p:spPr>
        <p:txBody>
          <a:bodyPr anchor="ctr"/>
          <a:lstStyle/>
          <a:p>
            <a:r>
              <a:rPr lang="en-US" dirty="0" smtClean="0"/>
              <a:t>The Do’s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306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Make Friends</a:t>
            </a:r>
            <a:endParaRPr lang="en-US" dirty="0"/>
          </a:p>
        </p:txBody>
      </p:sp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4082" y="2071914"/>
            <a:ext cx="5066989" cy="337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866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 Resources</a:t>
            </a:r>
            <a:endParaRPr lang="en-US" dirty="0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99" y="2327426"/>
            <a:ext cx="4261032" cy="3550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494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  <a:endParaRPr lang="en-US" dirty="0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9286" y="2346594"/>
            <a:ext cx="4976585" cy="3727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515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09428" cy="1600200"/>
          </a:xfrm>
        </p:spPr>
        <p:txBody>
          <a:bodyPr/>
          <a:lstStyle/>
          <a:p>
            <a:r>
              <a:rPr lang="en-US" dirty="0" smtClean="0"/>
              <a:t>The Do’s Recap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688114" y="152400"/>
            <a:ext cx="4078514" cy="1447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3086"/>
          </a:xfrm>
        </p:spPr>
        <p:txBody>
          <a:bodyPr anchor="ctr"/>
          <a:lstStyle/>
          <a:p>
            <a:r>
              <a:rPr lang="en-US" dirty="0" smtClean="0"/>
              <a:t>Make friends with your local DPA</a:t>
            </a:r>
          </a:p>
          <a:p>
            <a:r>
              <a:rPr lang="en-US" dirty="0" smtClean="0"/>
              <a:t>Let them know about your resources </a:t>
            </a:r>
          </a:p>
          <a:p>
            <a:r>
              <a:rPr lang="en-US" dirty="0" smtClean="0"/>
              <a:t>Keep them informed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5164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Don’ts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Ask them to publicize inward facing events</a:t>
            </a:r>
          </a:p>
          <a:p>
            <a:r>
              <a:rPr lang="en-US" dirty="0" smtClean="0"/>
              <a:t>Assume you have the same objectives</a:t>
            </a:r>
          </a:p>
          <a:p>
            <a:r>
              <a:rPr lang="en-US" dirty="0" smtClean="0"/>
              <a:t>Be discouraged if they don’t want to partner on the first idea you bring to them PA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127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9837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Public Affairs and Alumni can work together to build </a:t>
            </a:r>
            <a:r>
              <a:rPr lang="en-US" sz="4400" dirty="0">
                <a:solidFill>
                  <a:schemeClr val="tx2"/>
                </a:solidFill>
              </a:rPr>
              <a:t>relationships in the community and create advocates for </a:t>
            </a:r>
            <a:endParaRPr lang="en-US" sz="4400" dirty="0" smtClean="0">
              <a:solidFill>
                <a:schemeClr val="tx2"/>
              </a:solidFill>
            </a:endParaRPr>
          </a:p>
          <a:p>
            <a:pPr marL="0" indent="0" algn="ctr"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BYU </a:t>
            </a:r>
            <a:r>
              <a:rPr lang="en-US" sz="4400" dirty="0">
                <a:solidFill>
                  <a:schemeClr val="tx2"/>
                </a:solidFill>
              </a:rPr>
              <a:t>and The </a:t>
            </a:r>
            <a:r>
              <a:rPr lang="en-US" sz="4400" dirty="0" smtClean="0">
                <a:solidFill>
                  <a:schemeClr val="tx2"/>
                </a:solidFill>
              </a:rPr>
              <a:t>Church.</a:t>
            </a:r>
            <a:endParaRPr lang="en-US" sz="4400" dirty="0">
              <a:solidFill>
                <a:schemeClr val="tx2"/>
              </a:solidFill>
            </a:endParaRPr>
          </a:p>
          <a:p>
            <a:pPr marL="0" indent="0" algn="ctr">
              <a:buNone/>
            </a:pP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242911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3926114"/>
          </a:xfrm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en-US" dirty="0" smtClean="0"/>
              <a:t>How To Avoid Annoying Your Local DPA</a:t>
            </a:r>
            <a:endParaRPr lang="en-US" dirty="0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0" y="4594680"/>
            <a:ext cx="1592035" cy="1592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1499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5395685"/>
          </a:xfrm>
        </p:spPr>
        <p:txBody>
          <a:bodyPr anchor="ctr"/>
          <a:lstStyle/>
          <a:p>
            <a:pPr>
              <a:spcAft>
                <a:spcPts val="600"/>
              </a:spcAft>
            </a:pPr>
            <a:r>
              <a:rPr lang="en-US" dirty="0" smtClean="0"/>
              <a:t>Convincing </a:t>
            </a:r>
            <a:r>
              <a:rPr lang="en-US" dirty="0" smtClean="0">
                <a:solidFill>
                  <a:srgbClr val="FF0000"/>
                </a:solidFill>
              </a:rPr>
              <a:t>Utes</a:t>
            </a:r>
            <a:r>
              <a:rPr lang="en-US" dirty="0" smtClean="0"/>
              <a:t> BYU Can Be Public Affairs Gold</a:t>
            </a:r>
            <a:endParaRPr lang="en-US" dirty="0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822" y="4608283"/>
            <a:ext cx="1827893" cy="182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70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pPr>
              <a:spcAft>
                <a:spcPts val="600"/>
              </a:spcAft>
            </a:pPr>
            <a:r>
              <a:rPr lang="en-US" dirty="0" smtClean="0"/>
              <a:t>Working With Public Affairs</a:t>
            </a:r>
            <a:endParaRPr lang="en-US" dirty="0"/>
          </a:p>
        </p:txBody>
      </p:sp>
      <p:pic>
        <p:nvPicPr>
          <p:cNvPr id="4" name="Picture 3" descr="downlo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062" y="4227286"/>
            <a:ext cx="1734316" cy="185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6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9857"/>
            <a:ext cx="8229600" cy="1600200"/>
          </a:xfrm>
        </p:spPr>
        <p:txBody>
          <a:bodyPr/>
          <a:lstStyle/>
          <a:p>
            <a:r>
              <a:rPr lang="en-US" dirty="0" smtClean="0"/>
              <a:t>The Purpose of Public Affairs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The purpose of public affairs is to </a:t>
            </a:r>
            <a:r>
              <a:rPr lang="en-US" dirty="0" smtClean="0">
                <a:solidFill>
                  <a:schemeClr val="tx2"/>
                </a:solidFill>
              </a:rPr>
              <a:t>build strategic relationships</a:t>
            </a:r>
            <a:r>
              <a:rPr lang="en-US" dirty="0" smtClean="0"/>
              <a:t> with opinion leaders. Opinion leaders are people of influence in communities, government, media, religion, and academia who can </a:t>
            </a:r>
            <a:r>
              <a:rPr lang="en-US" dirty="0" smtClean="0">
                <a:solidFill>
                  <a:schemeClr val="tx2"/>
                </a:solidFill>
              </a:rPr>
              <a:t>impact the mission of the Church</a:t>
            </a:r>
            <a:r>
              <a:rPr lang="en-US" dirty="0" smtClean="0"/>
              <a:t> of Jesus Christ of Latter-day Saints.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94145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Affairs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 smtClean="0"/>
              <a:t>When planning and executing public affairs work, councils identify: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Priesthood leader’s objectives</a:t>
            </a:r>
          </a:p>
          <a:p>
            <a:r>
              <a:rPr lang="en-US" dirty="0" smtClean="0"/>
              <a:t>Who can impact those objectives</a:t>
            </a:r>
          </a:p>
          <a:p>
            <a:r>
              <a:rPr lang="en-US" dirty="0" smtClean="0"/>
              <a:t>How to build relationships with those opinion leaders</a:t>
            </a:r>
          </a:p>
        </p:txBody>
      </p:sp>
    </p:spTree>
    <p:extLst>
      <p:ext uri="{BB962C8B-B14F-4D97-AF65-F5344CB8AC3E}">
        <p14:creationId xmlns:p14="http://schemas.microsoft.com/office/powerpoint/2010/main" val="3364110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Affairs 101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sz="1800" dirty="0" smtClean="0"/>
              <a:t>When planning and executing public affairs work, councils identify: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sz="4000" dirty="0" smtClean="0">
                <a:solidFill>
                  <a:schemeClr val="tx2"/>
                </a:solidFill>
              </a:rPr>
              <a:t>Priesthood leader’s objectives</a:t>
            </a:r>
          </a:p>
          <a:p>
            <a:endParaRPr lang="en-US" sz="1800" dirty="0" smtClean="0">
              <a:solidFill>
                <a:schemeClr val="tx2"/>
              </a:solidFill>
            </a:endParaRPr>
          </a:p>
          <a:p>
            <a:r>
              <a:rPr lang="en-US" sz="1800" dirty="0" smtClean="0"/>
              <a:t>Who can impact those objectives</a:t>
            </a:r>
          </a:p>
          <a:p>
            <a:r>
              <a:rPr lang="en-US" sz="1800" dirty="0" smtClean="0"/>
              <a:t>How to build relationships with those opinion leaders</a:t>
            </a:r>
          </a:p>
        </p:txBody>
      </p:sp>
    </p:spTree>
    <p:extLst>
      <p:ext uri="{BB962C8B-B14F-4D97-AF65-F5344CB8AC3E}">
        <p14:creationId xmlns:p14="http://schemas.microsoft.com/office/powerpoint/2010/main" val="2306800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3572"/>
            <a:ext cx="8229600" cy="1600200"/>
          </a:xfrm>
        </p:spPr>
        <p:txBody>
          <a:bodyPr/>
          <a:lstStyle/>
          <a:p>
            <a:r>
              <a:rPr lang="en-US" dirty="0" smtClean="0"/>
              <a:t>The Mission of the Alumni Association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n-US" dirty="0" smtClean="0"/>
              <a:t>BYU Alumni Relations extends the mission of BYU beyond graduation and </a:t>
            </a:r>
            <a:r>
              <a:rPr lang="en-US" dirty="0" smtClean="0">
                <a:solidFill>
                  <a:schemeClr val="tx2"/>
                </a:solidFill>
              </a:rPr>
              <a:t>creates advocates for BYU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63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/>
          <p:cNvSpPr/>
          <p:nvPr/>
        </p:nvSpPr>
        <p:spPr>
          <a:xfrm>
            <a:off x="4296228" y="2315259"/>
            <a:ext cx="4390572" cy="4390571"/>
          </a:xfrm>
          <a:prstGeom prst="ellipse">
            <a:avLst/>
          </a:prstGeom>
          <a:solidFill>
            <a:schemeClr val="accent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57200" y="1600200"/>
            <a:ext cx="4390572" cy="4390571"/>
          </a:xfrm>
          <a:prstGeom prst="ellipse">
            <a:avLst/>
          </a:prstGeom>
          <a:solidFill>
            <a:schemeClr val="accent1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2" name="Diamond 1"/>
          <p:cNvSpPr/>
          <p:nvPr/>
        </p:nvSpPr>
        <p:spPr>
          <a:xfrm>
            <a:off x="3002645" y="1905000"/>
            <a:ext cx="3111498" cy="4768407"/>
          </a:xfrm>
          <a:prstGeom prst="diamond">
            <a:avLst/>
          </a:prstGeom>
          <a:solidFill>
            <a:schemeClr val="tx2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81315" y="2182486"/>
            <a:ext cx="247976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+mj-lt"/>
              </a:rPr>
              <a:t>Extend the mission of BYU and create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advocates for the University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54702" y="4187094"/>
            <a:ext cx="262527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Build strategic relationships 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with opinion leaders who </a:t>
            </a:r>
            <a:r>
              <a:rPr lang="en-US" sz="2000" b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can impact the mission of the Church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3288938" y="4464826"/>
            <a:ext cx="45719" cy="4571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427184" y="3033664"/>
            <a:ext cx="2122715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+mj-lt"/>
              </a:rPr>
              <a:t>We work best together in situations where we can build relationships in the community and create advocates for BYU and The Church</a:t>
            </a:r>
            <a:endParaRPr lang="en-US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</p:spPr>
        <p:txBody>
          <a:bodyPr/>
          <a:lstStyle/>
          <a:p>
            <a:r>
              <a:rPr lang="en-US" dirty="0" smtClean="0"/>
              <a:t>Working Together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988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9" grpId="0" animBg="1"/>
      <p:bldP spid="2" grpId="0" animBg="1"/>
      <p:bldP spid="5" grpId="0"/>
      <p:bldP spid="8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8190</TotalTime>
  <Words>390</Words>
  <Application>Microsoft Macintosh PowerPoint</Application>
  <PresentationFormat>On-screen Show (4:3)</PresentationFormat>
  <Paragraphs>49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Executive</vt:lpstr>
      <vt:lpstr>Working With Public Affairs</vt:lpstr>
      <vt:lpstr>How To Avoid Annoying Your Local DPA</vt:lpstr>
      <vt:lpstr>Convincing Utes BYU Can Be Public Affairs Gold</vt:lpstr>
      <vt:lpstr>Working With Public Affairs</vt:lpstr>
      <vt:lpstr>The Purpose of Public Affairs</vt:lpstr>
      <vt:lpstr>Public Affairs 101</vt:lpstr>
      <vt:lpstr>Public Affairs 101</vt:lpstr>
      <vt:lpstr>The Mission of the Alumni Association</vt:lpstr>
      <vt:lpstr>Working Together</vt:lpstr>
      <vt:lpstr>The Do’s</vt:lpstr>
      <vt:lpstr>Make Friends</vt:lpstr>
      <vt:lpstr>Share Resources</vt:lpstr>
      <vt:lpstr>Update</vt:lpstr>
      <vt:lpstr>The Do’s Recap</vt:lpstr>
      <vt:lpstr>The Don’ts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With Public Affairs</dc:title>
  <dc:creator>Amy Fennegan</dc:creator>
  <cp:lastModifiedBy>Amy Fennegan</cp:lastModifiedBy>
  <cp:revision>22</cp:revision>
  <dcterms:created xsi:type="dcterms:W3CDTF">2019-10-08T15:12:34Z</dcterms:created>
  <dcterms:modified xsi:type="dcterms:W3CDTF">2019-10-18T16:16:30Z</dcterms:modified>
</cp:coreProperties>
</file>